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65" r:id="rId8"/>
    <p:sldId id="291" r:id="rId9"/>
    <p:sldId id="292" r:id="rId10"/>
    <p:sldId id="296" r:id="rId11"/>
    <p:sldId id="297" r:id="rId12"/>
    <p:sldId id="298" r:id="rId13"/>
    <p:sldId id="293" r:id="rId14"/>
    <p:sldId id="294" r:id="rId15"/>
    <p:sldId id="299" r:id="rId16"/>
    <p:sldId id="300" r:id="rId17"/>
    <p:sldId id="304" r:id="rId18"/>
    <p:sldId id="305" r:id="rId19"/>
    <p:sldId id="306" r:id="rId20"/>
    <p:sldId id="270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319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30.xml"/><Relationship Id="rId8" Type="http://schemas.openxmlformats.org/officeDocument/2006/relationships/tags" Target="../tags/tag229.xml"/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33.xml"/><Relationship Id="rId12" Type="http://schemas.openxmlformats.org/officeDocument/2006/relationships/image" Target="../media/image6.png"/><Relationship Id="rId11" Type="http://schemas.openxmlformats.org/officeDocument/2006/relationships/tags" Target="../tags/tag232.xml"/><Relationship Id="rId10" Type="http://schemas.openxmlformats.org/officeDocument/2006/relationships/tags" Target="../tags/tag231.xml"/><Relationship Id="rId1" Type="http://schemas.openxmlformats.org/officeDocument/2006/relationships/tags" Target="../tags/tag22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45.xml"/><Relationship Id="rId12" Type="http://schemas.openxmlformats.org/officeDocument/2006/relationships/image" Target="../media/image7.png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269.xml"/><Relationship Id="rId14" Type="http://schemas.openxmlformats.org/officeDocument/2006/relationships/image" Target="../media/image9.png"/><Relationship Id="rId13" Type="http://schemas.openxmlformats.org/officeDocument/2006/relationships/tags" Target="../tags/tag268.xml"/><Relationship Id="rId12" Type="http://schemas.openxmlformats.org/officeDocument/2006/relationships/image" Target="../media/image8.png"/><Relationship Id="rId11" Type="http://schemas.openxmlformats.org/officeDocument/2006/relationships/tags" Target="../tags/tag267.xml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tags" Target="../tags/tag277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282.xml"/><Relationship Id="rId14" Type="http://schemas.openxmlformats.org/officeDocument/2006/relationships/image" Target="../media/image11.png"/><Relationship Id="rId13" Type="http://schemas.openxmlformats.org/officeDocument/2006/relationships/tags" Target="../tags/tag281.xml"/><Relationship Id="rId12" Type="http://schemas.openxmlformats.org/officeDocument/2006/relationships/image" Target="../media/image10.png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tags" Target="../tags/tag27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tags" Target="../tags/tag29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315.xml"/><Relationship Id="rId10" Type="http://schemas.openxmlformats.org/officeDocument/2006/relationships/tags" Target="../tags/tag314.xml"/><Relationship Id="rId1" Type="http://schemas.openxmlformats.org/officeDocument/2006/relationships/tags" Target="../tags/tag305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" Type="http://schemas.openxmlformats.org/officeDocument/2006/relationships/tags" Target="../tags/tag31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8" Type="http://schemas.openxmlformats.org/officeDocument/2006/relationships/slideLayout" Target="../slideLayouts/slideLayout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74.xml"/><Relationship Id="rId12" Type="http://schemas.openxmlformats.org/officeDocument/2006/relationships/image" Target="../media/image2.png"/><Relationship Id="rId11" Type="http://schemas.openxmlformats.org/officeDocument/2006/relationships/tags" Target="../tags/tag173.xml"/><Relationship Id="rId10" Type="http://schemas.openxmlformats.org/officeDocument/2006/relationships/tags" Target="../tags/tag172.xml"/><Relationship Id="rId1" Type="http://schemas.openxmlformats.org/officeDocument/2006/relationships/tags" Target="../tags/tag16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86.xml"/><Relationship Id="rId12" Type="http://schemas.openxmlformats.org/officeDocument/2006/relationships/image" Target="../media/image3.png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tags" Target="../tags/tag1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197.xml"/><Relationship Id="rId10" Type="http://schemas.openxmlformats.org/officeDocument/2006/relationships/tags" Target="../tags/tag196.xml"/><Relationship Id="rId1" Type="http://schemas.openxmlformats.org/officeDocument/2006/relationships/tags" Target="../tags/tag1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06.xml"/><Relationship Id="rId8" Type="http://schemas.openxmlformats.org/officeDocument/2006/relationships/tags" Target="../tags/tag205.xml"/><Relationship Id="rId7" Type="http://schemas.openxmlformats.org/officeDocument/2006/relationships/tags" Target="../tags/tag204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09.xml"/><Relationship Id="rId12" Type="http://schemas.openxmlformats.org/officeDocument/2006/relationships/image" Target="../media/image4.png"/><Relationship Id="rId11" Type="http://schemas.openxmlformats.org/officeDocument/2006/relationships/tags" Target="../tags/tag208.xml"/><Relationship Id="rId10" Type="http://schemas.openxmlformats.org/officeDocument/2006/relationships/tags" Target="../tags/tag207.xml"/><Relationship Id="rId1" Type="http://schemas.openxmlformats.org/officeDocument/2006/relationships/tags" Target="../tags/tag1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18.xml"/><Relationship Id="rId8" Type="http://schemas.openxmlformats.org/officeDocument/2006/relationships/tags" Target="../tags/tag217.xml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21.xml"/><Relationship Id="rId12" Type="http://schemas.openxmlformats.org/officeDocument/2006/relationships/image" Target="../media/image5.png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tags" Target="../tags/tag2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铰链压板式螺旋夹紧机构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30275" y="1704975"/>
            <a:ext cx="98196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 翻转式铰链压板螺旋夹紧机构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１５) </a:t>
            </a:r>
            <a:r>
              <a:rPr lang="zh-CN" sz="2400">
                <a:sym typeface="+mn-ea"/>
              </a:rPr>
              <a:t>。</a:t>
            </a:r>
            <a:endParaRPr lang="zh-CN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783840" y="2359660"/>
            <a:ext cx="5247005" cy="417957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铰链压板式螺旋夹紧机构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59865" y="2163445"/>
            <a:ext cx="98196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联动式铰链压板螺旋夹紧机构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１６)。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530475" y="2808605"/>
            <a:ext cx="6972300" cy="367665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4.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可拆卸压板式螺旋夹紧机构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06805" y="1564640"/>
            <a:ext cx="981964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可拆卸压板式螺旋夹紧机构的最大特点是压板设计成可拆卸的形式, 在夹紧方式和工作原理上, 与直接夹紧式螺旋夹紧机构没有什么不同。 将机构中的压板设计成可拆卸形式, 主要是方便工件在夹具中的装夹和拆卸. 相比直接夹紧式螺旋夹紧机构, 可拆卸压板式螺旋夹紧机构在工件的装夹操作中更为快捷、 省时. 有时对特殊的工件而言, 因其结构的限制必须设计成可拆卸的压板形式</a:t>
            </a:r>
            <a:endParaRPr lang="zh-CN" altLang="en-US" sz="2400"/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198245" y="45339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945989" y="317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4.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可拆卸压板式螺旋夹紧机构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29945" y="1056640"/>
            <a:ext cx="283654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 可拆卸压板式螺旋夹紧机构有很多结构形式, 这里只介绍两种形式, 即直拆式压板螺旋夹紧机构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１７) 和旋拆式压板螺旋夹紧机构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１８)。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030980" y="982980"/>
            <a:ext cx="7058025" cy="33432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887470" y="4152900"/>
            <a:ext cx="7953375" cy="2705100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36449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982470" y="265430"/>
            <a:ext cx="7198995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5.</a:t>
            </a:r>
            <a:r>
              <a:rPr lang="zh-CN" altLang="en-US">
                <a:sym typeface="+mn-ea"/>
              </a:rPr>
              <a:t>螺旋夹紧相关计算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18845" y="1004570"/>
            <a:ext cx="9819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夹紧力计算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图２</a:t>
            </a:r>
            <a:r>
              <a:rPr lang="en-US" altLang="zh-CN" sz="2400"/>
              <a:t>.</a:t>
            </a:r>
            <a:r>
              <a:rPr lang="zh-CN" altLang="en-US" sz="2400"/>
              <a:t>１９所示为螺旋夹紧的受力分析. 根据力矩平衡原理, 可得螺旋夹紧机构的夹紧力F</a:t>
            </a:r>
            <a:r>
              <a:rPr lang="zh-CN" altLang="en-US" sz="2400" baseline="-25000"/>
              <a:t>J</a:t>
            </a:r>
            <a:r>
              <a:rPr lang="zh-CN" altLang="en-US" sz="2400"/>
              <a:t> 为</a:t>
            </a:r>
            <a:endParaRPr lang="zh-CN" altLang="en-US" sz="2400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651375" y="2495550"/>
            <a:ext cx="7734300" cy="43624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918845" y="2849245"/>
            <a:ext cx="3257550" cy="7715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22630" y="3859530"/>
            <a:ext cx="3792220" cy="2999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/>
              <a:t>式中, L 为手柄长度 (mm); d</a:t>
            </a:r>
            <a:r>
              <a:rPr lang="en-US" altLang="zh-CN" baseline="-25000"/>
              <a:t>０</a:t>
            </a:r>
            <a:r>
              <a:rPr lang="en-US" altLang="zh-CN"/>
              <a:t>为螺旋中径 (mm); r′为压紧螺钉 (螺杆) 端部与工件间的当量摩擦半径 (mm) (图２.２０); α 为螺旋升角 (°), 一般为２°~４°; φ</a:t>
            </a:r>
            <a:r>
              <a:rPr lang="en-US" altLang="zh-CN" baseline="-25000"/>
              <a:t>１</a:t>
            </a:r>
            <a:r>
              <a:rPr lang="en-US" altLang="zh-CN"/>
              <a:t>为螺旋与螺杆间的摩擦角(°); φ</a:t>
            </a:r>
            <a:r>
              <a:rPr lang="en-US" altLang="zh-CN" baseline="-25000"/>
              <a:t>２</a:t>
            </a:r>
            <a:r>
              <a:rPr lang="en-US" altLang="zh-CN"/>
              <a:t>为工件与螺杆头部 (或压块) 间的摩擦角 (°)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1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5.</a:t>
            </a:r>
            <a:r>
              <a:rPr lang="zh-CN" altLang="en-US">
                <a:sym typeface="+mn-ea"/>
              </a:rPr>
              <a:t>螺旋夹紧相关计算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59865" y="2163445"/>
            <a:ext cx="1026096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(２) 螺旋夹紧自锁条件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螺旋夹紧机构是从斜楔夹紧机构转化而来的, 相当于将斜楔斜面绕在圆柱体上, 转动螺旋时即可夹紧工件. 因此, 螺旋夹紧机构自锁条件和斜楔夹紧自锁条件相同, 即α＜φ１＋φ２。 但螺旋夹紧机构的螺旋升角很小 (一般为２°~４°), 故自锁性能更好。</a:t>
            </a:r>
            <a:endParaRPr lang="zh-CN" altLang="en-US" sz="2400"/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5.</a:t>
            </a:r>
            <a:r>
              <a:rPr lang="zh-CN" altLang="en-US">
                <a:sym typeface="+mn-ea"/>
              </a:rPr>
              <a:t>螺旋夹紧相关计算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59865" y="2163445"/>
            <a:ext cx="9819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(３) 扩力比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因为螺旋升角小于斜楔的楔角, 螺旋夹紧机构的扩力作用远远大于斜楔夹紧机构。</a:t>
            </a:r>
            <a:endParaRPr lang="zh-CN" altLang="en-US" sz="2400"/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5.</a:t>
            </a:r>
            <a:r>
              <a:rPr lang="zh-CN" altLang="en-US">
                <a:sym typeface="+mn-ea"/>
              </a:rPr>
              <a:t>螺旋夹紧相关计算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59865" y="2163445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(４) 应用场合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螺旋夹紧机构结构简单, 制造容易, 夹紧行程大, 扩力比大, 自锁性能好,应用广泛, 尤其适用于 手 动 夹 紧 机 构, 但 夹 紧 动 作 缓 慢、 效 率 低, 不 宜 使 用 在 自 动 化 夹 紧 装置上。</a:t>
            </a:r>
            <a:endParaRPr lang="zh-CN" altLang="en-US" sz="2400"/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2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夹具常见机构设计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模块一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altLang="zh-CN" sz="2800" b="1">
                <a:solidFill>
                  <a:schemeClr val="tx1"/>
                </a:solidFill>
              </a:rPr>
              <a:t>2.</a:t>
            </a:r>
            <a:r>
              <a:rPr lang="en-US" sz="2800" b="1">
                <a:solidFill>
                  <a:schemeClr val="tx1"/>
                </a:solidFill>
              </a:rPr>
              <a:t>2螺旋夹紧机构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具备螺旋夹紧机构夹紧力的计算能力;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能根据需求选择合适的螺旋夹紧机构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１.认识常见螺旋夹紧机构;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培养螺旋夹紧机构创新设计能力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了解常见螺旋夹紧机构的工作原理;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了解常见螺旋夹紧机构特点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同心圆 1"/>
          <p:cNvSpPr/>
          <p:nvPr>
            <p:custDataLst>
              <p:tags r:id="rId2"/>
            </p:custDataLst>
          </p:nvPr>
        </p:nvSpPr>
        <p:spPr>
          <a:xfrm rot="19440000" flipH="1">
            <a:off x="11440795" y="21587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" name="同心圆 2"/>
          <p:cNvSpPr/>
          <p:nvPr>
            <p:custDataLst>
              <p:tags r:id="rId3"/>
            </p:custDataLst>
          </p:nvPr>
        </p:nvSpPr>
        <p:spPr>
          <a:xfrm rot="19440000" flipH="1">
            <a:off x="7905115" y="21587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" name="同心圆 3"/>
          <p:cNvSpPr/>
          <p:nvPr>
            <p:custDataLst>
              <p:tags r:id="rId4"/>
            </p:custDataLst>
          </p:nvPr>
        </p:nvSpPr>
        <p:spPr>
          <a:xfrm rot="19440000" flipH="1">
            <a:off x="4328795" y="21587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397000" y="23187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938655" y="24470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1397000" y="23187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938655" y="29614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p>
            <a:pPr algn="l"/>
            <a:r>
              <a:rPr lang="zh-CN" alt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直接夹紧式螺旋夹紧机构</a:t>
            </a:r>
            <a:endParaRPr lang="zh-CN" altLang="en-US" sz="2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4953000" y="23187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494655" y="24470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3" name="圆角矩形 12"/>
          <p:cNvSpPr/>
          <p:nvPr>
            <p:custDataLst>
              <p:tags r:id="rId11"/>
            </p:custDataLst>
          </p:nvPr>
        </p:nvSpPr>
        <p:spPr>
          <a:xfrm>
            <a:off x="4953000" y="23187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5494655" y="28661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移动压板式螺旋夹紧机构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>
            <p:custDataLst>
              <p:tags r:id="rId13"/>
            </p:custDataLst>
          </p:nvPr>
        </p:nvSpPr>
        <p:spPr>
          <a:xfrm>
            <a:off x="8509000" y="23187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9050655" y="24470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5"/>
            </p:custDataLst>
          </p:nvPr>
        </p:nvSpPr>
        <p:spPr>
          <a:xfrm>
            <a:off x="8509000" y="23187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9050655" y="28661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p>
            <a:pPr algn="l"/>
            <a:r>
              <a:rPr lang="zh-CN" alt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铰链压板式螺旋夹紧机构</a:t>
            </a:r>
            <a:endParaRPr lang="zh-CN" altLang="en-US" sz="2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" name="同心圆 23"/>
          <p:cNvSpPr/>
          <p:nvPr>
            <p:custDataLst>
              <p:tags r:id="rId17"/>
            </p:custDataLst>
          </p:nvPr>
        </p:nvSpPr>
        <p:spPr>
          <a:xfrm rot="19440000" flipH="1">
            <a:off x="7905115" y="41977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8" name="同心圆 27"/>
          <p:cNvSpPr/>
          <p:nvPr>
            <p:custDataLst>
              <p:tags r:id="rId18"/>
            </p:custDataLst>
          </p:nvPr>
        </p:nvSpPr>
        <p:spPr>
          <a:xfrm rot="19440000" flipH="1">
            <a:off x="4328795" y="41977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9" name="圆角矩形 28"/>
          <p:cNvSpPr/>
          <p:nvPr>
            <p:custDataLst>
              <p:tags r:id="rId19"/>
            </p:custDataLst>
          </p:nvPr>
        </p:nvSpPr>
        <p:spPr>
          <a:xfrm>
            <a:off x="1397000" y="435778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20"/>
            </p:custDataLst>
          </p:nvPr>
        </p:nvSpPr>
        <p:spPr>
          <a:xfrm>
            <a:off x="1938655" y="448605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1"/>
            </p:custDataLst>
          </p:nvPr>
        </p:nvSpPr>
        <p:spPr>
          <a:xfrm>
            <a:off x="1397000" y="435778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>
            <p:custDataLst>
              <p:tags r:id="rId22"/>
            </p:custDataLst>
          </p:nvPr>
        </p:nvSpPr>
        <p:spPr>
          <a:xfrm>
            <a:off x="1938655" y="500040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lstStyle/>
          <a:p>
            <a:pPr algn="l"/>
            <a:r>
              <a:rPr lang="zh-CN" alt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可拆卸压板式螺旋夹紧机构</a:t>
            </a:r>
            <a:endParaRPr lang="zh-CN" altLang="en-US" sz="2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3"/>
            </p:custDataLst>
          </p:nvPr>
        </p:nvSpPr>
        <p:spPr>
          <a:xfrm>
            <a:off x="4953000" y="435778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24"/>
            </p:custDataLst>
          </p:nvPr>
        </p:nvSpPr>
        <p:spPr>
          <a:xfrm>
            <a:off x="5494655" y="448605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6" name="圆角矩形 35"/>
          <p:cNvSpPr/>
          <p:nvPr>
            <p:custDataLst>
              <p:tags r:id="rId25"/>
            </p:custDataLst>
          </p:nvPr>
        </p:nvSpPr>
        <p:spPr>
          <a:xfrm>
            <a:off x="4953000" y="435778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6"/>
            </p:custDataLst>
          </p:nvPr>
        </p:nvSpPr>
        <p:spPr>
          <a:xfrm>
            <a:off x="5494655" y="490515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螺旋夹紧相关计算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2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直接夹紧式螺旋夹紧机构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071245" y="1564640"/>
            <a:ext cx="502475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直接夹紧式是最简单的螺旋夹紧机构形式, 分为直接压紧式螺旋夹紧机构 (图２</a:t>
            </a:r>
            <a:r>
              <a:rPr lang="en-US" altLang="zh-CN" sz="2400"/>
              <a:t>.</a:t>
            </a:r>
            <a:r>
              <a:rPr lang="zh-CN" altLang="en-US" sz="2400"/>
              <a:t>９) 和直接拉紧式螺旋夹紧机构 (图 ２</a:t>
            </a:r>
            <a:r>
              <a:rPr lang="en-US" altLang="zh-CN" sz="2400"/>
              <a:t>.</a:t>
            </a:r>
            <a:r>
              <a:rPr lang="zh-CN" altLang="en-US" sz="2400"/>
              <a:t>１０) . 直接夹紧式螺旋夹紧机构的优点是结构简单, 使用的元件最少, 占用空间小。 缺点是螺旋夹紧和松开工件所耗费的时间较长, 操作麻烦, 通常只在加工批量不大或复杂工件的装夹中使用。</a:t>
            </a:r>
            <a:endParaRPr lang="zh-CN" altLang="en-US" sz="240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096000" y="1564640"/>
            <a:ext cx="5495290" cy="520890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51181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584454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41295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移动压板式螺旋夹紧机构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76935" y="1151890"/>
            <a:ext cx="530923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移动压板式螺旋夹紧机构是将压板作为主要夹紧元件, 且压板在施力方向上垂直移动。 当旋紧螺母 (或螺栓) 时, 由螺旋面产生的力会施加到压板上, 使其压紧工件。 该机构结构比较简单, 夹紧可靠, 操作方便, 应用十分普遍。 移动压板式螺旋夹紧机构按压板受力部位的不同, 又可分为支点式 (图２</a:t>
            </a:r>
            <a:r>
              <a:rPr lang="en-US" altLang="zh-CN" sz="2400"/>
              <a:t>.</a:t>
            </a:r>
            <a:r>
              <a:rPr lang="zh-CN" altLang="en-US" sz="2400"/>
              <a:t>１１) 和内嵌式 (图２</a:t>
            </a:r>
            <a:r>
              <a:rPr lang="en-US" altLang="zh-CN" sz="2400"/>
              <a:t>.</a:t>
            </a:r>
            <a:r>
              <a:rPr lang="zh-CN" altLang="en-US" sz="2400"/>
              <a:t>１２) 两种压板结构形式。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096000" y="1350645"/>
            <a:ext cx="5965190" cy="459930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铰链压板式螺旋夹紧机构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86180" y="1564640"/>
            <a:ext cx="981964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铰链压板式螺旋夹紧机构也是将压板作为主要夹紧元件, 但对压板的施加力是一个以铰链中心为旋转点的力矩。 当旋紧螺母 (或螺栓) 时, 由螺旋面产生的力矩会使压板与工件的接触点生成切线力, 从而使工件夹紧. 此类夹紧机构的形式多种多样, 夹紧可靠, 应用灵活。虽然其结构相对复杂, 占用空间较大, 但能适应各种复杂工件的加工需要, 因而应用更为普遍. 下面介绍四种比较典型的铰链压板式螺旋夹紧机构。</a:t>
            </a:r>
            <a:endParaRPr lang="zh-CN" altLang="en-US" sz="2400"/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铰链压板式螺旋夹紧机构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86180" y="1774825"/>
            <a:ext cx="98196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遮盖式铰链压板螺旋夹紧机构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１３)</a:t>
            </a:r>
            <a:r>
              <a:rPr lang="zh-CN" sz="2400">
                <a:sym typeface="+mn-ea"/>
              </a:rPr>
              <a:t>。</a:t>
            </a:r>
            <a:endParaRPr lang="zh-CN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772920" y="2648585"/>
            <a:ext cx="8848725" cy="360045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铰链压板式螺旋夹紧机构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334135" y="1564640"/>
            <a:ext cx="98196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 杠杆式铰链压板螺旋夹紧机构 (图２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１４)</a:t>
            </a:r>
            <a:r>
              <a:rPr lang="zh-CN" sz="2400">
                <a:sym typeface="+mn-ea"/>
              </a:rPr>
              <a:t>。</a:t>
            </a:r>
            <a:endParaRPr lang="zh-CN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06700" y="2308225"/>
            <a:ext cx="6374765" cy="394906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6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7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8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9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2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3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5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8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9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30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31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319.xml><?xml version="1.0" encoding="utf-8"?>
<p:tagLst xmlns:p="http://schemas.openxmlformats.org/presentationml/2006/main">
  <p:tag name="commondata" val="eyJoZGlkIjoiYTlhOGExOGI1YjA1YTQ4N2EzZjM4NmQyZTQ1NDdlZTQifQ==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1820</Words>
  <Application>WPS 演示</Application>
  <PresentationFormat>宽屏</PresentationFormat>
  <Paragraphs>117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15</cp:revision>
  <dcterms:created xsi:type="dcterms:W3CDTF">2023-08-09T12:44:00Z</dcterms:created>
  <dcterms:modified xsi:type="dcterms:W3CDTF">2025-01-08T08:57:02Z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91DF8E9BD2074394812D90C0F6F961F6_13</vt:lpwstr>
  </property>
  <property fmtid="{D5CDD505-2E9C-101B-9397-08002B2CF9AE}" pid="3" name="KSOProductBuildVer">
    <vt:lpwstr>2052-12.1.0.16250</vt:lpwstr>
  </property>
</Properties>
</file>